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.xml" ContentType="application/vnd.openxmlformats-officedocument.presentationml.notesSlide+xml"/>
  <Override PartName="/ppt/tags/tag79.xml" ContentType="application/vnd.openxmlformats-officedocument.presentationml.tags+xml"/>
  <Override PartName="/ppt/notesSlides/notesSlide5.xml" ContentType="application/vnd.openxmlformats-officedocument.presentationml.notesSlide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tags/tag81.xml" ContentType="application/vnd.openxmlformats-officedocument.presentationml.tags+xml"/>
  <Override PartName="/ppt/notesSlides/notesSlide7.xml" ContentType="application/vnd.openxmlformats-officedocument.presentationml.notesSlide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notesSlides/notesSlide9.xml" ContentType="application/vnd.openxmlformats-officedocument.presentationml.notesSlide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858" r:id="rId2"/>
    <p:sldId id="859" r:id="rId3"/>
    <p:sldId id="860" r:id="rId4"/>
    <p:sldId id="482" r:id="rId5"/>
    <p:sldId id="693" r:id="rId6"/>
    <p:sldId id="694" r:id="rId7"/>
    <p:sldId id="695" r:id="rId8"/>
    <p:sldId id="954" r:id="rId9"/>
    <p:sldId id="955" r:id="rId10"/>
    <p:sldId id="956" r:id="rId11"/>
    <p:sldId id="957" r:id="rId12"/>
    <p:sldId id="696" r:id="rId13"/>
    <p:sldId id="587" r:id="rId14"/>
    <p:sldId id="588" r:id="rId15"/>
    <p:sldId id="958" r:id="rId16"/>
    <p:sldId id="911" r:id="rId17"/>
    <p:sldId id="959" r:id="rId18"/>
    <p:sldId id="960" r:id="rId19"/>
    <p:sldId id="910" r:id="rId20"/>
    <p:sldId id="961" r:id="rId21"/>
    <p:sldId id="950" r:id="rId22"/>
    <p:sldId id="962" r:id="rId23"/>
    <p:sldId id="912" r:id="rId24"/>
    <p:sldId id="951" r:id="rId25"/>
    <p:sldId id="666" r:id="rId26"/>
    <p:sldId id="918" r:id="rId27"/>
    <p:sldId id="952" r:id="rId28"/>
    <p:sldId id="919" r:id="rId29"/>
    <p:sldId id="920" r:id="rId30"/>
    <p:sldId id="953" r:id="rId31"/>
    <p:sldId id="922" r:id="rId32"/>
    <p:sldId id="542" r:id="rId33"/>
    <p:sldId id="543" r:id="rId34"/>
    <p:sldId id="544" r:id="rId35"/>
    <p:sldId id="546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9">
          <p15:clr>
            <a:srgbClr val="A4A3A4"/>
          </p15:clr>
        </p15:guide>
        <p15:guide id="2" pos="9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4DA"/>
    <a:srgbClr val="7EA6F2"/>
    <a:srgbClr val="96BAF6"/>
    <a:srgbClr val="80A6F2"/>
    <a:srgbClr val="3D74EB"/>
    <a:srgbClr val="2D3A4A"/>
    <a:srgbClr val="C7D9FA"/>
    <a:srgbClr val="7FA6F2"/>
    <a:srgbClr val="7C92B0"/>
    <a:srgbClr val="3C4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65" y="77"/>
      </p:cViewPr>
      <p:guideLst>
        <p:guide orient="horz" pos="2049"/>
        <p:guide pos="9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  <a:t>2022/5/29</a:t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  <a:t>‹#›</a:t>
            </a:fld>
            <a:endParaRPr lang="zh-CN" altLang="en-US"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92406" y="1281723"/>
            <a:ext cx="144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966373" y="2848195"/>
            <a:ext cx="144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540340" y="1306945"/>
            <a:ext cx="5211254" cy="298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1966373" y="130694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92406" y="284819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-147138"/>
            <a:ext cx="2064677" cy="1842774"/>
            <a:chOff x="-5645" y="-259647"/>
            <a:chExt cx="3623733" cy="3234269"/>
          </a:xfrm>
        </p:grpSpPr>
        <p:sp>
          <p:nvSpPr>
            <p:cNvPr id="12" name="直角三角形 11"/>
            <p:cNvSpPr/>
            <p:nvPr userDrawn="1"/>
          </p:nvSpPr>
          <p:spPr>
            <a:xfrm rot="5400000">
              <a:off x="-1" y="-1"/>
              <a:ext cx="2449689" cy="244968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 flipH="1">
              <a:off x="-5645" y="5643"/>
              <a:ext cx="2946400" cy="296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 flipH="1">
              <a:off x="1646351" y="-259647"/>
              <a:ext cx="1971737" cy="1986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 userDrawn="1"/>
        </p:nvGrpSpPr>
        <p:grpSpPr>
          <a:xfrm>
            <a:off x="7043426" y="3445370"/>
            <a:ext cx="2100574" cy="1821870"/>
            <a:chOff x="5462910" y="2187220"/>
            <a:chExt cx="3686736" cy="3197580"/>
          </a:xfrm>
        </p:grpSpPr>
        <p:sp>
          <p:nvSpPr>
            <p:cNvPr id="16" name="直角三角形 15"/>
            <p:cNvSpPr/>
            <p:nvPr userDrawn="1"/>
          </p:nvSpPr>
          <p:spPr>
            <a:xfrm rot="16200000">
              <a:off x="6694311" y="2693811"/>
              <a:ext cx="2449689" cy="244968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 flipH="1">
              <a:off x="6203246" y="2187220"/>
              <a:ext cx="2946400" cy="296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 flipH="1">
              <a:off x="5462910" y="3397953"/>
              <a:ext cx="1971737" cy="1986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15853" y="1018395"/>
            <a:ext cx="2011680" cy="201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524808" y="3073917"/>
            <a:ext cx="2011680" cy="201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33763" y="1018395"/>
            <a:ext cx="2011680" cy="201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742718" y="3073917"/>
            <a:ext cx="2011680" cy="201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415853" y="3073917"/>
            <a:ext cx="201168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524808" y="1018395"/>
            <a:ext cx="201168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633763" y="3073917"/>
            <a:ext cx="201168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742718" y="1018395"/>
            <a:ext cx="201168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58619" y="1245581"/>
            <a:ext cx="2050714" cy="1663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449189" y="1245581"/>
            <a:ext cx="2050714" cy="1663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39759" y="1245581"/>
            <a:ext cx="2050714" cy="1663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30330" y="1245581"/>
            <a:ext cx="2050714" cy="1663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259983" y="2909455"/>
            <a:ext cx="2075266" cy="1339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450553" y="2909455"/>
            <a:ext cx="2075266" cy="1339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>
              <a:cs typeface="黑体" panose="02010609060101010101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641123" y="2909455"/>
            <a:ext cx="2075266" cy="1339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831693" y="2909455"/>
            <a:ext cx="2075266" cy="1339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669989D-4831-4E99-B76E-9A53CB0F3A88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15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2700000">
            <a:off x="2146432" y="1265382"/>
            <a:ext cx="1639165" cy="1639165"/>
          </a:xfrm>
          <a:prstGeom prst="rect">
            <a:avLst/>
          </a:prstGeom>
          <a:noFill/>
          <a:ln w="19050">
            <a:solidFill>
              <a:srgbClr val="3B64DA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 rot="2700000">
            <a:off x="283642" y="-78311"/>
            <a:ext cx="1216800" cy="1216800"/>
          </a:xfrm>
          <a:prstGeom prst="rect">
            <a:avLst/>
          </a:prstGeom>
          <a:noFill/>
          <a:ln w="19050">
            <a:solidFill>
              <a:srgbClr val="3B64DA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8" name="PA_矩形 7"/>
          <p:cNvSpPr/>
          <p:nvPr>
            <p:custDataLst>
              <p:tags r:id="rId2"/>
            </p:custDataLst>
          </p:nvPr>
        </p:nvSpPr>
        <p:spPr>
          <a:xfrm>
            <a:off x="3884295" y="1596390"/>
            <a:ext cx="506603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3C4D63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模块三 </a:t>
            </a:r>
          </a:p>
          <a:p>
            <a:pPr marL="0" marR="0" lvl="0" indent="0" algn="ctr" defTabSz="6858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3C4D63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电商网站首页制作</a:t>
            </a:r>
          </a:p>
        </p:txBody>
      </p:sp>
      <p:sp>
        <p:nvSpPr>
          <p:cNvPr id="2" name="直角三角形 1"/>
          <p:cNvSpPr/>
          <p:nvPr/>
        </p:nvSpPr>
        <p:spPr>
          <a:xfrm>
            <a:off x="0" y="1"/>
            <a:ext cx="5143500" cy="5143500"/>
          </a:xfrm>
          <a:prstGeom prst="rtTriangle">
            <a:avLst/>
          </a:prstGeom>
          <a:solidFill>
            <a:srgbClr val="7F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3500000">
            <a:off x="-1322540" y="1944458"/>
            <a:ext cx="2645081" cy="2645081"/>
          </a:xfrm>
          <a:prstGeom prst="rtTriangle">
            <a:avLst/>
          </a:prstGeom>
          <a:solidFill>
            <a:srgbClr val="3B64DA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780606" y="2341779"/>
            <a:ext cx="1619549" cy="1619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7" name="菱形 16"/>
          <p:cNvSpPr>
            <a:spLocks noChangeAspect="1"/>
          </p:cNvSpPr>
          <p:nvPr/>
        </p:nvSpPr>
        <p:spPr>
          <a:xfrm>
            <a:off x="508635" y="2078355"/>
            <a:ext cx="2158365" cy="213804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 rot="2700000">
            <a:off x="753279" y="1584773"/>
            <a:ext cx="1182276" cy="11822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rot="13500000">
            <a:off x="-1221833" y="-203998"/>
            <a:ext cx="2411591" cy="2411591"/>
          </a:xfrm>
          <a:prstGeom prst="rtTriangle">
            <a:avLst/>
          </a:prstGeom>
          <a:solidFill>
            <a:srgbClr val="80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 rot="2700000">
            <a:off x="2710609" y="3018784"/>
            <a:ext cx="1201831" cy="12018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1369060" y="1175385"/>
            <a:ext cx="1957070" cy="1957070"/>
          </a:xfrm>
          <a:prstGeom prst="rect">
            <a:avLst/>
          </a:prstGeom>
          <a:solidFill>
            <a:srgbClr val="7FA6F2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1" name="菱形 10"/>
          <p:cNvSpPr>
            <a:spLocks noChangeAspect="1"/>
          </p:cNvSpPr>
          <p:nvPr/>
        </p:nvSpPr>
        <p:spPr>
          <a:xfrm>
            <a:off x="2519045" y="2825750"/>
            <a:ext cx="1606550" cy="1588135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71970" y="243205"/>
            <a:ext cx="2159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web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前端基础》</a:t>
            </a:r>
          </a:p>
        </p:txBody>
      </p:sp>
      <p:pic>
        <p:nvPicPr>
          <p:cNvPr id="23" name="图片 22" descr="20210312163356_6577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9740" y="167005"/>
            <a:ext cx="2526665" cy="518795"/>
          </a:xfrm>
          <a:prstGeom prst="rect">
            <a:avLst/>
          </a:prstGeom>
        </p:spPr>
      </p:pic>
      <p:sp>
        <p:nvSpPr>
          <p:cNvPr id="25" name="流程图: 过程 24"/>
          <p:cNvSpPr/>
          <p:nvPr/>
        </p:nvSpPr>
        <p:spPr>
          <a:xfrm>
            <a:off x="6880225" y="304165"/>
            <a:ext cx="36000" cy="216000"/>
          </a:xfrm>
          <a:prstGeom prst="flowChartProcess">
            <a:avLst/>
          </a:prstGeom>
          <a:solidFill>
            <a:srgbClr val="BA4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4" name="图片 3" descr="8c3b413800f64c245bf708982ae5c9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" y="819150"/>
            <a:ext cx="2656205" cy="2657475"/>
          </a:xfrm>
          <a:prstGeom prst="diamond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MH_Other_1"/>
          <p:cNvSpPr/>
          <p:nvPr>
            <p:custDataLst>
              <p:tags r:id="rId2"/>
            </p:custDataLst>
          </p:nvPr>
        </p:nvSpPr>
        <p:spPr>
          <a:xfrm flipV="1">
            <a:off x="2827338" y="2008823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827338" y="1496060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2827338" y="2864485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MH_Other_4"/>
          <p:cNvSpPr/>
          <p:nvPr>
            <p:custDataLst>
              <p:tags r:id="rId5"/>
            </p:custDataLst>
          </p:nvPr>
        </p:nvSpPr>
        <p:spPr>
          <a:xfrm>
            <a:off x="2827338" y="2351723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MH_Other_5"/>
          <p:cNvSpPr/>
          <p:nvPr>
            <p:custDataLst>
              <p:tags r:id="rId6"/>
            </p:custDataLst>
          </p:nvPr>
        </p:nvSpPr>
        <p:spPr>
          <a:xfrm flipV="1">
            <a:off x="2827338" y="3715068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MH_Other_6"/>
          <p:cNvSpPr/>
          <p:nvPr>
            <p:custDataLst>
              <p:tags r:id="rId7"/>
            </p:custDataLst>
          </p:nvPr>
        </p:nvSpPr>
        <p:spPr>
          <a:xfrm>
            <a:off x="2827338" y="3211830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MH_Other_9"/>
          <p:cNvSpPr/>
          <p:nvPr>
            <p:custDataLst>
              <p:tags r:id="rId8"/>
            </p:custDataLst>
          </p:nvPr>
        </p:nvSpPr>
        <p:spPr>
          <a:xfrm>
            <a:off x="1460500" y="1496060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MH_Other_10"/>
          <p:cNvSpPr/>
          <p:nvPr>
            <p:custDataLst>
              <p:tags r:id="rId9"/>
            </p:custDataLst>
          </p:nvPr>
        </p:nvSpPr>
        <p:spPr>
          <a:xfrm>
            <a:off x="1460500" y="2351723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MH_Other_11"/>
          <p:cNvSpPr/>
          <p:nvPr>
            <p:custDataLst>
              <p:tags r:id="rId10"/>
            </p:custDataLst>
          </p:nvPr>
        </p:nvSpPr>
        <p:spPr>
          <a:xfrm>
            <a:off x="1460500" y="3211830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MH_SubTitle_1"/>
          <p:cNvSpPr/>
          <p:nvPr>
            <p:custDataLst>
              <p:tags r:id="rId11"/>
            </p:custDataLst>
          </p:nvPr>
        </p:nvSpPr>
        <p:spPr>
          <a:xfrm>
            <a:off x="1085850" y="1496060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项目命名</a:t>
            </a:r>
          </a:p>
        </p:txBody>
      </p:sp>
      <p:sp>
        <p:nvSpPr>
          <p:cNvPr id="18" name="MH_SubTitle_2"/>
          <p:cNvSpPr/>
          <p:nvPr>
            <p:custDataLst>
              <p:tags r:id="rId12"/>
            </p:custDataLst>
          </p:nvPr>
        </p:nvSpPr>
        <p:spPr>
          <a:xfrm>
            <a:off x="1085850" y="2351723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目录命名</a:t>
            </a:r>
          </a:p>
        </p:txBody>
      </p:sp>
      <p:sp>
        <p:nvSpPr>
          <p:cNvPr id="19" name="MH_SubTitle_3"/>
          <p:cNvSpPr/>
          <p:nvPr>
            <p:custDataLst>
              <p:tags r:id="rId13"/>
            </p:custDataLst>
          </p:nvPr>
        </p:nvSpPr>
        <p:spPr>
          <a:xfrm>
            <a:off x="1085850" y="3211830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87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JS、CSS、SCSS、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HTML、PNG 文件命名</a:t>
            </a:r>
          </a:p>
        </p:txBody>
      </p:sp>
      <p:sp>
        <p:nvSpPr>
          <p:cNvPr id="220178" name="MH_Text_1"/>
          <p:cNvSpPr txBox="1"/>
          <p:nvPr>
            <p:custDataLst>
              <p:tags r:id="rId14"/>
            </p:custDataLst>
          </p:nvPr>
        </p:nvSpPr>
        <p:spPr>
          <a:xfrm>
            <a:off x="3513455" y="1473835"/>
            <a:ext cx="4535170" cy="6413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全部采用小写方式， 以中划线分隔。</a:t>
            </a:r>
          </a:p>
        </p:txBody>
      </p:sp>
      <p:sp>
        <p:nvSpPr>
          <p:cNvPr id="220179" name="MH_Text_2"/>
          <p:cNvSpPr/>
          <p:nvPr>
            <p:custDataLst>
              <p:tags r:id="rId15"/>
            </p:custDataLst>
          </p:nvPr>
        </p:nvSpPr>
        <p:spPr>
          <a:xfrm>
            <a:off x="3495040" y="2356485"/>
            <a:ext cx="4666615" cy="593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全部采用小写方式， 以中划线分隔，有复数结构时，要采用复数命名法， 缩写不用复数。</a:t>
            </a:r>
          </a:p>
        </p:txBody>
      </p:sp>
      <p:sp>
        <p:nvSpPr>
          <p:cNvPr id="220180" name="MH_Text_3"/>
          <p:cNvSpPr/>
          <p:nvPr>
            <p:custDataLst>
              <p:tags r:id="rId16"/>
            </p:custDataLst>
          </p:nvPr>
        </p:nvSpPr>
        <p:spPr>
          <a:xfrm>
            <a:off x="3495040" y="3176905"/>
            <a:ext cx="4666615" cy="5956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全部采用小写方式， 以中划线分隔。</a:t>
            </a:r>
          </a:p>
        </p:txBody>
      </p:sp>
      <p:sp>
        <p:nvSpPr>
          <p:cNvPr id="2" name="MH_Other_5"/>
          <p:cNvSpPr/>
          <p:nvPr>
            <p:custDataLst>
              <p:tags r:id="rId17"/>
            </p:custDataLst>
          </p:nvPr>
        </p:nvSpPr>
        <p:spPr>
          <a:xfrm flipV="1">
            <a:off x="2827338" y="4567873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MH_Other_6"/>
          <p:cNvSpPr/>
          <p:nvPr>
            <p:custDataLst>
              <p:tags r:id="rId18"/>
            </p:custDataLst>
          </p:nvPr>
        </p:nvSpPr>
        <p:spPr>
          <a:xfrm>
            <a:off x="2827338" y="4064635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MH_Other_11"/>
          <p:cNvSpPr/>
          <p:nvPr>
            <p:custDataLst>
              <p:tags r:id="rId19"/>
            </p:custDataLst>
          </p:nvPr>
        </p:nvSpPr>
        <p:spPr>
          <a:xfrm>
            <a:off x="1460500" y="4064635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MH_SubTitle_3"/>
          <p:cNvSpPr/>
          <p:nvPr>
            <p:custDataLst>
              <p:tags r:id="rId20"/>
            </p:custDataLst>
          </p:nvPr>
        </p:nvSpPr>
        <p:spPr>
          <a:xfrm>
            <a:off x="1085850" y="4064635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命名严谨性</a:t>
            </a:r>
          </a:p>
        </p:txBody>
      </p:sp>
      <p:sp>
        <p:nvSpPr>
          <p:cNvPr id="9" name="MH_Text_3"/>
          <p:cNvSpPr/>
          <p:nvPr>
            <p:custDataLst>
              <p:tags r:id="rId21"/>
            </p:custDataLst>
          </p:nvPr>
        </p:nvSpPr>
        <p:spPr>
          <a:xfrm>
            <a:off x="3495040" y="4029710"/>
            <a:ext cx="4666615" cy="5956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代码中的命名严禁使用拼音与英文混合的方式，更不允许直接使用中文的方式。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MH_Other_1"/>
          <p:cNvSpPr/>
          <p:nvPr>
            <p:custDataLst>
              <p:tags r:id="rId2"/>
            </p:custDataLst>
          </p:nvPr>
        </p:nvSpPr>
        <p:spPr>
          <a:xfrm flipV="1">
            <a:off x="2827338" y="2008823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827338" y="1496060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2827338" y="3026410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MH_Other_4"/>
          <p:cNvSpPr/>
          <p:nvPr>
            <p:custDataLst>
              <p:tags r:id="rId5"/>
            </p:custDataLst>
          </p:nvPr>
        </p:nvSpPr>
        <p:spPr>
          <a:xfrm>
            <a:off x="2827338" y="2513648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MH_Other_5"/>
          <p:cNvSpPr/>
          <p:nvPr>
            <p:custDataLst>
              <p:tags r:id="rId6"/>
            </p:custDataLst>
          </p:nvPr>
        </p:nvSpPr>
        <p:spPr>
          <a:xfrm flipV="1">
            <a:off x="2827338" y="4200843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MH_Other_6"/>
          <p:cNvSpPr/>
          <p:nvPr>
            <p:custDataLst>
              <p:tags r:id="rId7"/>
            </p:custDataLst>
          </p:nvPr>
        </p:nvSpPr>
        <p:spPr>
          <a:xfrm>
            <a:off x="2827338" y="3697605"/>
            <a:ext cx="103188" cy="93663"/>
          </a:xfrm>
          <a:prstGeom prst="rtTriangle">
            <a:avLst/>
          </a:prstGeom>
          <a:solidFill>
            <a:srgbClr val="2A7A8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MH_Other_9"/>
          <p:cNvSpPr/>
          <p:nvPr>
            <p:custDataLst>
              <p:tags r:id="rId8"/>
            </p:custDataLst>
          </p:nvPr>
        </p:nvSpPr>
        <p:spPr>
          <a:xfrm>
            <a:off x="1460500" y="1496060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MH_Other_10"/>
          <p:cNvSpPr/>
          <p:nvPr>
            <p:custDataLst>
              <p:tags r:id="rId9"/>
            </p:custDataLst>
          </p:nvPr>
        </p:nvSpPr>
        <p:spPr>
          <a:xfrm>
            <a:off x="1460500" y="2513648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MH_Other_11"/>
          <p:cNvSpPr/>
          <p:nvPr>
            <p:custDataLst>
              <p:tags r:id="rId10"/>
            </p:custDataLst>
          </p:nvPr>
        </p:nvSpPr>
        <p:spPr>
          <a:xfrm>
            <a:off x="1460500" y="3697605"/>
            <a:ext cx="1954213" cy="606425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C7D9F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MH_SubTitle_1"/>
          <p:cNvSpPr/>
          <p:nvPr>
            <p:custDataLst>
              <p:tags r:id="rId11"/>
            </p:custDataLst>
          </p:nvPr>
        </p:nvSpPr>
        <p:spPr>
          <a:xfrm>
            <a:off x="1085850" y="1496060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语义化标签</a:t>
            </a:r>
          </a:p>
        </p:txBody>
      </p:sp>
      <p:sp>
        <p:nvSpPr>
          <p:cNvPr id="18" name="MH_SubTitle_2"/>
          <p:cNvSpPr/>
          <p:nvPr>
            <p:custDataLst>
              <p:tags r:id="rId12"/>
            </p:custDataLst>
          </p:nvPr>
        </p:nvSpPr>
        <p:spPr>
          <a:xfrm>
            <a:off x="1085850" y="2513648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CSS命名</a:t>
            </a:r>
          </a:p>
        </p:txBody>
      </p:sp>
      <p:sp>
        <p:nvSpPr>
          <p:cNvPr id="19" name="MH_SubTitle_3"/>
          <p:cNvSpPr/>
          <p:nvPr>
            <p:custDataLst>
              <p:tags r:id="rId13"/>
            </p:custDataLst>
          </p:nvPr>
        </p:nvSpPr>
        <p:spPr>
          <a:xfrm>
            <a:off x="1085850" y="3697605"/>
            <a:ext cx="1741488" cy="606425"/>
          </a:xfrm>
          <a:prstGeom prst="rect">
            <a:avLst/>
          </a:prstGeom>
          <a:solidFill>
            <a:srgbClr val="3B64DA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trike="noStrike" noProof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选择器</a:t>
            </a:r>
          </a:p>
        </p:txBody>
      </p:sp>
      <p:sp>
        <p:nvSpPr>
          <p:cNvPr id="220178" name="MH_Text_1"/>
          <p:cNvSpPr txBox="1"/>
          <p:nvPr>
            <p:custDataLst>
              <p:tags r:id="rId14"/>
            </p:custDataLst>
          </p:nvPr>
        </p:nvSpPr>
        <p:spPr>
          <a:xfrm>
            <a:off x="3513455" y="1473835"/>
            <a:ext cx="4535170" cy="6413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HTML5 中新增很多语义化标签，所以优先使用语义化标签，避免一个页面都是 div 或者 p 标签。</a:t>
            </a:r>
          </a:p>
        </p:txBody>
      </p:sp>
      <p:sp>
        <p:nvSpPr>
          <p:cNvPr id="220179" name="MH_Text_2"/>
          <p:cNvSpPr/>
          <p:nvPr>
            <p:custDataLst>
              <p:tags r:id="rId15"/>
            </p:custDataLst>
          </p:nvPr>
        </p:nvSpPr>
        <p:spPr>
          <a:xfrm>
            <a:off x="3495040" y="2518410"/>
            <a:ext cx="4666615" cy="593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类名使用小写字母，以中划线分隔，id 采用驼峰式命名。</a:t>
            </a:r>
          </a:p>
        </p:txBody>
      </p:sp>
      <p:sp>
        <p:nvSpPr>
          <p:cNvPr id="220180" name="MH_Text_3"/>
          <p:cNvSpPr/>
          <p:nvPr>
            <p:custDataLst>
              <p:tags r:id="rId16"/>
            </p:custDataLst>
          </p:nvPr>
        </p:nvSpPr>
        <p:spPr>
          <a:xfrm>
            <a:off x="3495040" y="3695700"/>
            <a:ext cx="4666615" cy="5956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css 选择器中避免使用标签名。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从结构、表现、行为分离的原则来看，应该尽量避免 css 中出现 HTML 标签，并且在 css 选择器中出现标签名会存在潜在的问题。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避免使用ID选择器及全局标签选择器防止污染全局样式。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14020" y="1514475"/>
            <a:ext cx="3343275" cy="14859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任务二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首页内容区制作</a:t>
            </a:r>
          </a:p>
        </p:txBody>
      </p:sp>
      <p:pic>
        <p:nvPicPr>
          <p:cNvPr id="4" name="图片 3" descr="C:\Users\Bonnie\Desktop\src=http _images.edutt.com_plan_202010_12_160248652999726.png&amp;refer=http _images.edutt.com&amp;app=2002&amp;size=f9999,10000&amp;q=a80&amp;n=0&amp;g=0n&amp;fmt=jpeg.jpgsrc=http _images.edutt.com_plan_202010_12_160248652999726.png&amp;refer=http _images.edutt.com&amp;app=2002&amp;size=f9999,10000&amp;q=a80&amp;n=0&amp;g=0n&amp;fmt=jpe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3757295" y="885825"/>
            <a:ext cx="5129530" cy="3204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>
                <a:alpha val="2000"/>
              </a:srgbClr>
            </a:solidFill>
          </a:ln>
          <a:effectLst>
            <a:outerShdw blurRad="444500" dist="127000" dir="2700000" algn="tl" rotWithShape="0">
              <a:srgbClr val="000000">
                <a:alpha val="15000"/>
              </a:srgbClr>
            </a:outerShdw>
          </a:effectLst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265118" y="4"/>
            <a:ext cx="1423045" cy="1143009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65118" y="1257314"/>
            <a:ext cx="1423045" cy="57151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265118" y="3200388"/>
            <a:ext cx="1423045" cy="1943112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0755" y="1749425"/>
            <a:ext cx="7454265" cy="2934970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实施准备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45185" y="1587500"/>
            <a:ext cx="7454265" cy="293497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cs typeface="黑体" panose="02010609060101010101" charset="-122"/>
              </a:rPr>
              <a:t>首页内容区信息策划的实施准备，首页作为一个电商的门户，承载着全站几乎所有的流量来源，任何用户进入到商品详情页几乎都要经过首页。</a:t>
            </a:r>
          </a:p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cs typeface="黑体" panose="02010609060101010101" charset="-122"/>
              </a:rPr>
              <a:t>请同学们准备好上一节中完成的项目，在其中创建index.html文件作为首页，并整理好上一节中策划好的内容区信息，为首页内容区的制作做准备。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50265" y="2319655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logo部分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811780" y="2320290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导航部分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773295" y="2320925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轮播图部分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734810" y="2321560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秒杀专区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40105" y="3005455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品牌直供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801620" y="3006090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新鲜好物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763135" y="3006725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人气推荐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724650" y="3007360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猜你喜欢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811780" y="3692525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底部导航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773295" y="3693160"/>
            <a:ext cx="1566545" cy="440690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版权信息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9920" y="1720850"/>
            <a:ext cx="8094345" cy="2776855"/>
          </a:xfrm>
          <a:prstGeom prst="roundRect">
            <a:avLst/>
          </a:prstGeom>
          <a:noFill/>
          <a:ln>
            <a:solidFill>
              <a:srgbClr val="3D7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098800" y="1423035"/>
            <a:ext cx="3157220" cy="440690"/>
          </a:xfrm>
          <a:prstGeom prst="roundRect">
            <a:avLst/>
          </a:prstGeom>
          <a:solidFill>
            <a:srgbClr val="7C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电商网站的首页内容区域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4A1B0A-707B-7A20-8F29-37ADA6E56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06"/>
          <a:stretch/>
        </p:blipFill>
        <p:spPr>
          <a:xfrm>
            <a:off x="1530157" y="853207"/>
            <a:ext cx="2897840" cy="35640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2EEAD5B-9B3E-4B14-71FC-32B1A4878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4"/>
          <a:stretch/>
        </p:blipFill>
        <p:spPr>
          <a:xfrm>
            <a:off x="4916658" y="853207"/>
            <a:ext cx="2897840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434465"/>
            <a:ext cx="3514725" cy="485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黑体" panose="02010609060101010101" charset="-122"/>
              </a:rPr>
              <a:t>步骤</a:t>
            </a:r>
            <a:r>
              <a:rPr lang="en-US" altLang="zh-CN" dirty="0">
                <a:cs typeface="黑体" panose="02010609060101010101" charset="-122"/>
              </a:rPr>
              <a:t>1</a:t>
            </a:r>
            <a:r>
              <a:rPr lang="zh-CN" altLang="en-US" dirty="0">
                <a:cs typeface="黑体" panose="02010609060101010101" charset="-122"/>
              </a:rPr>
              <a:t>：品牌专区制作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1185" y="2162175"/>
            <a:ext cx="7800193" cy="2522855"/>
          </a:xfrm>
          <a:prstGeom prst="round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cs typeface="黑体" panose="02010609060101010101" charset="-122"/>
              </a:rPr>
              <a:t>品牌直供、新鲜好物、人气推荐、猜你喜欢这几个版块的布局完全相同：分标题行和商品列表两部分，商品列表左侧有两张图片。这四个版块定义为同一类模块，内部结构包括标题元素、容器和商品列表，下方为广告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434465"/>
            <a:ext cx="3514725" cy="485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黑体" panose="02010609060101010101" charset="-122"/>
              </a:rPr>
              <a:t>步骤</a:t>
            </a:r>
            <a:r>
              <a:rPr lang="en-US" altLang="zh-CN" dirty="0">
                <a:cs typeface="黑体" panose="02010609060101010101" charset="-122"/>
              </a:rPr>
              <a:t>1</a:t>
            </a:r>
            <a:r>
              <a:rPr lang="zh-CN" altLang="en-US" dirty="0">
                <a:cs typeface="黑体" panose="02010609060101010101" charset="-122"/>
              </a:rPr>
              <a:t>：品牌专区制作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91186" y="2162175"/>
            <a:ext cx="3671326" cy="2522855"/>
          </a:xfrm>
          <a:prstGeom prst="round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cs typeface="黑体" panose="02010609060101010101" charset="-122"/>
              </a:rPr>
              <a:t>本任务中完成品牌直供的结构和样式设置。标题行设置标题，并用背景图进行修饰，容器元素与标题的结构代码如下所示。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CD98BF-70AC-D7B9-47DB-CE17A3543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15701" r="38437" b="52223"/>
          <a:stretch/>
        </p:blipFill>
        <p:spPr>
          <a:xfrm>
            <a:off x="4649371" y="2162175"/>
            <a:ext cx="4265146" cy="22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1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1186" y="2162175"/>
            <a:ext cx="3671326" cy="566957"/>
          </a:xfrm>
          <a:prstGeom prst="round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样式如下所示</a:t>
            </a:r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05032A-8C8E-C545-3475-A802676B0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9" t="15012" r="34999" b="52080"/>
          <a:stretch/>
        </p:blipFill>
        <p:spPr>
          <a:xfrm>
            <a:off x="5069934" y="2179026"/>
            <a:ext cx="3648756" cy="22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3105" y="1543685"/>
            <a:ext cx="2325370" cy="2995295"/>
          </a:xfrm>
          <a:prstGeom prst="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solidFill>
                  <a:schemeClr val="tx1"/>
                </a:solidFill>
                <a:cs typeface="黑体" panose="02010609060101010101" charset="-122"/>
              </a:rPr>
              <a:t>商品列表左侧为两张图片与宣传语，图片用多背景方式设置，样式代码如下所示。：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3DDA1B-AAA3-5BA5-A3D4-473738939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8" t="47635" r="16616" b="21924"/>
          <a:stretch/>
        </p:blipFill>
        <p:spPr>
          <a:xfrm>
            <a:off x="3509824" y="1782835"/>
            <a:ext cx="5191405" cy="2507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8304962" y="4419803"/>
            <a:ext cx="837425" cy="726085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3"/>
            </p:custDataLst>
          </p:nvPr>
        </p:nvSpPr>
        <p:spPr>
          <a:xfrm flipH="1">
            <a:off x="0" y="4419600"/>
            <a:ext cx="9144000" cy="723900"/>
          </a:xfrm>
          <a:prstGeom prst="rtTriangle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07836" y="0"/>
            <a:ext cx="745958" cy="51435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0" name="任意多边形: 形状 11"/>
          <p:cNvSpPr/>
          <p:nvPr>
            <p:custDataLst>
              <p:tags r:id="rId5"/>
            </p:custDataLst>
          </p:nvPr>
        </p:nvSpPr>
        <p:spPr>
          <a:xfrm>
            <a:off x="-448" y="0"/>
            <a:ext cx="745958" cy="51435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B6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959485" y="362585"/>
            <a:ext cx="1891030" cy="5334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fontScale="87500" lnSpcReduction="10000"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baseline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思维导图</a:t>
            </a:r>
          </a:p>
        </p:txBody>
      </p:sp>
      <p:pic>
        <p:nvPicPr>
          <p:cNvPr id="7" name="图片 1" descr="模块三 电商网站首页制作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05" y="1889125"/>
            <a:ext cx="7642225" cy="1468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3105" y="1543685"/>
            <a:ext cx="2325370" cy="2995295"/>
          </a:xfrm>
          <a:prstGeom prst="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solidFill>
                  <a:schemeClr val="tx1"/>
                </a:solidFill>
                <a:cs typeface="黑体" panose="02010609060101010101" charset="-122"/>
              </a:rPr>
              <a:t>商品列表中的商品信息包含商品主图、名称、价格及参加的活动，在结构中运用容器、图片、段落等元素组织列表，结构代码如下所示。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F25C3B-C1B0-EDE0-F633-7888A8A26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19896" r="33229" b="14100"/>
          <a:stretch/>
        </p:blipFill>
        <p:spPr>
          <a:xfrm>
            <a:off x="3552092" y="625154"/>
            <a:ext cx="4647859" cy="42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0DE5FE-0DD6-13C8-4D8E-CE14CA763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t="15701" r="33846" b="11681"/>
          <a:stretch/>
        </p:blipFill>
        <p:spPr>
          <a:xfrm>
            <a:off x="1097280" y="966859"/>
            <a:ext cx="2926080" cy="35907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5A5477-F91D-51DD-979B-95BD826E3D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4" t="15700" r="36231" b="4569"/>
          <a:stretch/>
        </p:blipFill>
        <p:spPr>
          <a:xfrm>
            <a:off x="4930726" y="841676"/>
            <a:ext cx="3186333" cy="3942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3105" y="1543685"/>
            <a:ext cx="2325370" cy="2995295"/>
          </a:xfrm>
          <a:prstGeom prst="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dirty="0">
                <a:solidFill>
                  <a:schemeClr val="tx1"/>
                </a:solidFill>
                <a:cs typeface="黑体" panose="02010609060101010101" charset="-122"/>
              </a:rPr>
              <a:t>根据效果图，对容器、列表及内部元素设置盒子模型、颜色和文字样式，代码如下所示。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F4DCD6-2386-C714-9575-1816A450D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0" t="13639" r="19308" b="16470"/>
          <a:stretch/>
        </p:blipFill>
        <p:spPr>
          <a:xfrm>
            <a:off x="3387501" y="242776"/>
            <a:ext cx="2836108" cy="4341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866A8A-2B88-6FC8-FD66-187BDD660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0" t="56988" r="27769" b="11255"/>
          <a:stretch/>
        </p:blipFill>
        <p:spPr>
          <a:xfrm>
            <a:off x="6572635" y="1730327"/>
            <a:ext cx="2097411" cy="22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354455"/>
            <a:ext cx="4139565" cy="485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黑体" panose="02010609060101010101" charset="-122"/>
              </a:rPr>
              <a:t>步骤</a:t>
            </a:r>
            <a:r>
              <a:rPr lang="en-US" altLang="zh-CN" dirty="0">
                <a:cs typeface="黑体" panose="02010609060101010101" charset="-122"/>
              </a:rPr>
              <a:t>2</a:t>
            </a:r>
            <a:r>
              <a:rPr lang="zh-CN" altLang="en-US" dirty="0">
                <a:cs typeface="黑体" panose="02010609060101010101" charset="-122"/>
              </a:rPr>
              <a:t>：动画效果制作</a:t>
            </a:r>
          </a:p>
        </p:txBody>
      </p:sp>
      <p:sp>
        <p:nvSpPr>
          <p:cNvPr id="7" name="矩形 6"/>
          <p:cNvSpPr/>
          <p:nvPr/>
        </p:nvSpPr>
        <p:spPr>
          <a:xfrm>
            <a:off x="498719" y="1997122"/>
            <a:ext cx="3640846" cy="2792927"/>
          </a:xfrm>
          <a:prstGeom prst="rect">
            <a:avLst/>
          </a:prstGeom>
          <a:solidFill>
            <a:srgbClr val="C7D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145" b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en-US" altLang="zh-CN" dirty="0">
                <a:solidFill>
                  <a:srgbClr val="2D3A4A"/>
                </a:solidFill>
                <a:cs typeface="黑体" panose="02010609060101010101" charset="-122"/>
              </a:rPr>
              <a:t>transition</a:t>
            </a:r>
            <a:r>
              <a:rPr lang="zh-CN" altLang="en-US" dirty="0">
                <a:solidFill>
                  <a:srgbClr val="2D3A4A"/>
                </a:solidFill>
                <a:cs typeface="黑体" panose="02010609060101010101" charset="-122"/>
              </a:rPr>
              <a:t>过渡：</a:t>
            </a:r>
            <a:endParaRPr lang="en-US" altLang="zh-CN" dirty="0">
              <a:solidFill>
                <a:srgbClr val="2D3A4A"/>
              </a:solidFill>
              <a:cs typeface="黑体" panose="02010609060101010101" charset="-122"/>
            </a:endParaRPr>
          </a:p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solidFill>
                  <a:srgbClr val="2D3A4A"/>
                </a:solidFill>
                <a:cs typeface="黑体" panose="02010609060101010101" charset="-122"/>
              </a:rPr>
              <a:t>过渡允许</a:t>
            </a:r>
            <a:r>
              <a:rPr lang="en-US" altLang="zh-CN" dirty="0">
                <a:solidFill>
                  <a:srgbClr val="2D3A4A"/>
                </a:solidFill>
                <a:cs typeface="黑体" panose="02010609060101010101" charset="-122"/>
              </a:rPr>
              <a:t>CSS</a:t>
            </a:r>
            <a:r>
              <a:rPr lang="zh-CN" altLang="en-US" dirty="0">
                <a:solidFill>
                  <a:srgbClr val="2D3A4A"/>
                </a:solidFill>
                <a:cs typeface="黑体" panose="02010609060101010101" charset="-122"/>
              </a:rPr>
              <a:t>的属性值在一定的时间区间内平滑地从一个值过渡到另一个值，这种效果可以在元素的鼠标悬停离开、获得失去焦点等状态切换中触发</a:t>
            </a:r>
          </a:p>
        </p:txBody>
      </p:sp>
      <p:sp>
        <p:nvSpPr>
          <p:cNvPr id="8" name="半闭框 7"/>
          <p:cNvSpPr/>
          <p:nvPr/>
        </p:nvSpPr>
        <p:spPr>
          <a:xfrm rot="16200000">
            <a:off x="821435" y="3715388"/>
            <a:ext cx="671195" cy="1605915"/>
          </a:xfrm>
          <a:prstGeom prst="halfFrame">
            <a:avLst>
              <a:gd name="adj1" fmla="val 17069"/>
              <a:gd name="adj2" fmla="val 17874"/>
            </a:avLst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黑体" panose="02010609060101010101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143F8FA-A6FF-D8E5-19B9-D33950621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48" y="1587277"/>
            <a:ext cx="1871688" cy="2262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F19D62-07BD-BB58-3402-87B9E66A8641}"/>
              </a:ext>
            </a:extLst>
          </p:cNvPr>
          <p:cNvSpPr txBox="1"/>
          <p:nvPr/>
        </p:nvSpPr>
        <p:spPr>
          <a:xfrm>
            <a:off x="4284210" y="4034303"/>
            <a:ext cx="4579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en-US" altLang="zh-CN" sz="1800" kern="0" dirty="0">
                <a:solidFill>
                  <a:srgbClr val="3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#box1{width:100px; transition:500ms;}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1800" kern="0" dirty="0">
                <a:solidFill>
                  <a:srgbClr val="3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#box1:hover{width:200px;}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23253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任务实施与分析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41655" y="1268730"/>
            <a:ext cx="4156954" cy="3443947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7950" rtlCol="0" anchor="ctr"/>
          <a:lstStyle/>
          <a:p>
            <a:pPr indent="290195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127" checksum="2721088284"/>
                </a:ext>
              </a:extLst>
            </a:pPr>
            <a:r>
              <a:rPr lang="zh-CN" altLang="en-US" dirty="0">
                <a:cs typeface="黑体" panose="02010609060101010101" charset="-122"/>
              </a:rPr>
              <a:t>设置“加入购物车”元素的初始</a:t>
            </a:r>
            <a:r>
              <a:rPr lang="en-US" altLang="zh-CN" dirty="0">
                <a:cs typeface="黑体" panose="02010609060101010101" charset="-122"/>
              </a:rPr>
              <a:t>height</a:t>
            </a:r>
            <a:r>
              <a:rPr lang="zh-CN" altLang="en-US" dirty="0">
                <a:cs typeface="黑体" panose="02010609060101010101" charset="-122"/>
              </a:rPr>
              <a:t>值为</a:t>
            </a:r>
            <a:r>
              <a:rPr lang="en-US" altLang="zh-CN" dirty="0">
                <a:cs typeface="黑体" panose="02010609060101010101" charset="-122"/>
              </a:rPr>
              <a:t>0</a:t>
            </a:r>
            <a:r>
              <a:rPr lang="zh-CN" altLang="en-US" dirty="0">
                <a:cs typeface="黑体" panose="02010609060101010101" charset="-122"/>
              </a:rPr>
              <a:t>，再设置鼠标移入时的</a:t>
            </a:r>
            <a:r>
              <a:rPr lang="en-US" altLang="zh-CN" dirty="0">
                <a:cs typeface="黑体" panose="02010609060101010101" charset="-122"/>
              </a:rPr>
              <a:t>height</a:t>
            </a:r>
            <a:r>
              <a:rPr lang="zh-CN" altLang="en-US" dirty="0">
                <a:cs typeface="黑体" panose="02010609060101010101" charset="-122"/>
              </a:rPr>
              <a:t>为</a:t>
            </a:r>
            <a:r>
              <a:rPr lang="en-US" altLang="zh-CN" dirty="0">
                <a:cs typeface="黑体" panose="02010609060101010101" charset="-122"/>
              </a:rPr>
              <a:t>50px</a:t>
            </a:r>
            <a:r>
              <a:rPr lang="zh-CN" altLang="en-US" dirty="0">
                <a:cs typeface="黑体" panose="02010609060101010101" charset="-122"/>
              </a:rPr>
              <a:t>，并用</a:t>
            </a:r>
            <a:r>
              <a:rPr lang="en-US" altLang="zh-CN" dirty="0">
                <a:cs typeface="黑体" panose="02010609060101010101" charset="-122"/>
              </a:rPr>
              <a:t>transition</a:t>
            </a:r>
            <a:r>
              <a:rPr lang="zh-CN" altLang="en-US" dirty="0">
                <a:cs typeface="黑体" panose="02010609060101010101" charset="-122"/>
              </a:rPr>
              <a:t>添加过渡效果；并用</a:t>
            </a:r>
            <a:r>
              <a:rPr lang="en-US" altLang="zh-CN" dirty="0">
                <a:cs typeface="黑体" panose="02010609060101010101" charset="-122"/>
              </a:rPr>
              <a:t>::before</a:t>
            </a:r>
            <a:r>
              <a:rPr lang="zh-CN" altLang="en-US" dirty="0">
                <a:cs typeface="黑体" panose="02010609060101010101" charset="-122"/>
              </a:rPr>
              <a:t>伪元素实现橙色外框效果，代码如下所示。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7F17F7-C203-0432-7AEC-00D1A9C55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23649" r="12077" b="20216"/>
          <a:stretch/>
        </p:blipFill>
        <p:spPr>
          <a:xfrm>
            <a:off x="5513022" y="468862"/>
            <a:ext cx="2686929" cy="3927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467995" y="2371725"/>
            <a:ext cx="8084820" cy="2190750"/>
          </a:xfrm>
          <a:prstGeom prst="round1Rect">
            <a:avLst/>
          </a:prstGeom>
          <a:solidFill>
            <a:srgbClr val="3B64DA"/>
          </a:solidFill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8630" y="1583690"/>
            <a:ext cx="3133090" cy="4641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黑体" panose="02010609060101010101" charset="-122"/>
              </a:rPr>
              <a:t>一、CSS 2D转换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05815" y="2650490"/>
            <a:ext cx="744601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CSS 中的 2D 转换允许我们在二维空间中执行一些基本的变换操作，例如移动、旋转、缩放或扭曲等，变换后的元素与绝对定位的元素类似，不会影响周围的元素，但可以和周围的元素重叠，不同的是，转换后的元素在页面中仍然会占用未转换之前的空间。</a:t>
            </a:r>
            <a:endParaRPr lang="zh-CN" altLang="en-US" sz="1600" b="0">
              <a:solidFill>
                <a:schemeClr val="bg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63245" y="1835150"/>
            <a:ext cx="8017510" cy="1388110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" y="1316355"/>
            <a:ext cx="8018145" cy="580390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cs typeface="黑体" panose="02010609060101010101" charset="-122"/>
              </a:rPr>
              <a:t>（一）translate()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0105" y="1924685"/>
            <a:ext cx="76288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600" b="0">
                <a:ea typeface="黑体" panose="02010609060101010101" charset="-122"/>
                <a:cs typeface="黑体" panose="02010609060101010101" charset="-122"/>
              </a:rPr>
              <a:t>translate() 函数用来根据指定的参数将元素沿水平（X轴）或垂直（Y轴）方向移动,第一个参数代表X轴移动距离，第二个参数代表Y轴移动距离，参数可以为负值，示例代码如下：</a:t>
            </a:r>
            <a:endParaRPr lang="zh-CN" altLang="en-US" sz="1600" b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105" y="3333750"/>
            <a:ext cx="5684520" cy="147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105" y="1950720"/>
            <a:ext cx="2783840" cy="278384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4087495" y="1239520"/>
            <a:ext cx="4004310" cy="3392170"/>
          </a:xfrm>
          <a:prstGeom prst="wedgeRoundRectCallout">
            <a:avLst>
              <a:gd name="adj1" fmla="val -73707"/>
              <a:gd name="adj2" fmla="val 29450"/>
              <a:gd name="adj3" fmla="val 16667"/>
            </a:avLst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95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cs typeface="黑体" panose="02010609060101010101" charset="-122"/>
              </a:rPr>
              <a:t>如果只是将元素水平移动或者只是将元素垂直移动，也可以使用 translateX()（将元素水平移动）或 translateY()（将元素垂直移动），translateX() 和 translateY() 函数均只需要提供一个参数即可。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63245" y="1835150"/>
            <a:ext cx="8017510" cy="2835910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" y="1316355"/>
            <a:ext cx="8018145" cy="580390"/>
          </a:xfrm>
          <a:prstGeom prst="rect">
            <a:avLst/>
          </a:prstGeom>
          <a:solidFill>
            <a:srgbClr val="7C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cs typeface="黑体" panose="02010609060101010101" charset="-122"/>
              </a:rPr>
              <a:t>（二）rotate()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0105" y="1991995"/>
            <a:ext cx="76288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600" b="0">
                <a:ea typeface="黑体" panose="02010609060101010101" charset="-122"/>
                <a:cs typeface="黑体" panose="02010609060101010101" charset="-122"/>
              </a:rPr>
              <a:t>rotate() 函数用来按照给定的角度旋转元素，正值为顺时针旋转，负值为逆时针旋转，参数为角度，参数单位为deg，示例代码如下：</a:t>
            </a:r>
            <a:endParaRPr lang="zh-CN" altLang="en-US" sz="1600" b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840" y="2962275"/>
            <a:ext cx="5861685" cy="149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63245" y="1871980"/>
            <a:ext cx="8017510" cy="1365250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" y="1353185"/>
            <a:ext cx="8018145" cy="580390"/>
          </a:xfrm>
          <a:prstGeom prst="rect">
            <a:avLst/>
          </a:prstGeom>
          <a:solidFill>
            <a:srgbClr val="3B6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cs typeface="黑体" panose="02010609060101010101" charset="-122"/>
              </a:rPr>
              <a:t>（三）scale()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7555" y="1965960"/>
            <a:ext cx="76288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600" b="0">
                <a:ea typeface="黑体" panose="02010609060101010101" charset="-122"/>
                <a:cs typeface="黑体" panose="02010609060101010101" charset="-122"/>
              </a:rPr>
              <a:t>scale() 函数用来缩放（放大或缩小）指定的元素，scale()的取值默认为1，当值设置为0.01到0.99之间的任何值，作用是使一个元素缩小，而任何大于或等于1.01的值，作用是让元素放大，示例代码如下：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3355975"/>
            <a:ext cx="5981065" cy="151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1"/>
            <a:ext cx="5143500" cy="514350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3500000">
            <a:off x="-1322540" y="1944458"/>
            <a:ext cx="2645081" cy="2645081"/>
          </a:xfrm>
          <a:prstGeom prst="rtTriangle">
            <a:avLst/>
          </a:prstGeom>
          <a:solidFill>
            <a:srgbClr val="3B64DA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rot="13500000">
            <a:off x="-926595" y="383808"/>
            <a:ext cx="1853190" cy="1853190"/>
          </a:xfrm>
          <a:prstGeom prst="rtTriangle">
            <a:avLst/>
          </a:prstGeom>
          <a:solidFill>
            <a:srgbClr val="7F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780606" y="2341779"/>
            <a:ext cx="1619549" cy="1619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89262" y="1828579"/>
            <a:ext cx="348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rgbClr val="3C4D63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首页页头页尾及定位导航制作</a:t>
            </a:r>
          </a:p>
        </p:txBody>
      </p:sp>
      <p:sp>
        <p:nvSpPr>
          <p:cNvPr id="15" name="矩形 14"/>
          <p:cNvSpPr/>
          <p:nvPr/>
        </p:nvSpPr>
        <p:spPr>
          <a:xfrm>
            <a:off x="4989262" y="2951911"/>
            <a:ext cx="196977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首页内容区制作</a:t>
            </a:r>
          </a:p>
        </p:txBody>
      </p:sp>
      <p:sp>
        <p:nvSpPr>
          <p:cNvPr id="26" name="菱形 25"/>
          <p:cNvSpPr/>
          <p:nvPr/>
        </p:nvSpPr>
        <p:spPr>
          <a:xfrm>
            <a:off x="4153535" y="1701800"/>
            <a:ext cx="790575" cy="731520"/>
          </a:xfrm>
          <a:prstGeom prst="diamond">
            <a:avLst/>
          </a:prstGeom>
          <a:solidFill>
            <a:srgbClr val="7F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</a:p>
        </p:txBody>
      </p:sp>
      <p:sp>
        <p:nvSpPr>
          <p:cNvPr id="18" name="矩形 17"/>
          <p:cNvSpPr/>
          <p:nvPr/>
        </p:nvSpPr>
        <p:spPr>
          <a:xfrm rot="2700000">
            <a:off x="1405046" y="1190427"/>
            <a:ext cx="1927175" cy="1927175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9" name="PA_矩形 7"/>
          <p:cNvSpPr/>
          <p:nvPr>
            <p:custDataLst>
              <p:tags r:id="rId1"/>
            </p:custDataLst>
          </p:nvPr>
        </p:nvSpPr>
        <p:spPr>
          <a:xfrm>
            <a:off x="1715853" y="1503595"/>
            <a:ext cx="130556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目录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PA_矩形 7"/>
          <p:cNvSpPr/>
          <p:nvPr>
            <p:custDataLst>
              <p:tags r:id="rId2"/>
            </p:custDataLst>
          </p:nvPr>
        </p:nvSpPr>
        <p:spPr>
          <a:xfrm>
            <a:off x="1662514" y="2201377"/>
            <a:ext cx="14122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CONTENTS</a:t>
            </a:r>
            <a:endParaRPr kumimoji="0" lang="zh-CN" alt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4153535" y="2774950"/>
            <a:ext cx="790575" cy="731520"/>
          </a:xfrm>
          <a:prstGeom prst="diamond">
            <a:avLst/>
          </a:prstGeom>
          <a:solidFill>
            <a:srgbClr val="3D74EB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63245" y="1826260"/>
            <a:ext cx="8017510" cy="2900680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" y="1410970"/>
            <a:ext cx="8018145" cy="603885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cs typeface="黑体" panose="02010609060101010101" charset="-122"/>
              </a:rPr>
              <a:t>（四）skew()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6920" y="2116455"/>
            <a:ext cx="76288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600" b="0">
                <a:ea typeface="黑体" panose="02010609060101010101" charset="-122"/>
                <a:cs typeface="黑体" panose="02010609060101010101" charset="-122"/>
              </a:rPr>
              <a:t>skew() 函数用来将元素沿水平方向（X轴）和垂直方向（Y轴）倾斜扭曲，参数值为角度，其参数也可为负值，第二个参数不写时默认为0，示例代码如下：</a:t>
            </a:r>
            <a:endParaRPr lang="zh-CN" sz="1600" b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575" y="2984500"/>
            <a:ext cx="6291580" cy="161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63245" y="1949450"/>
            <a:ext cx="8017510" cy="2696845"/>
          </a:xfrm>
          <a:prstGeom prst="roundRect">
            <a:avLst/>
          </a:prstGeom>
          <a:noFill/>
          <a:ln>
            <a:solidFill>
              <a:srgbClr val="3B6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拓展知识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" y="1428115"/>
            <a:ext cx="8018145" cy="645160"/>
          </a:xfrm>
          <a:prstGeom prst="rect">
            <a:avLst/>
          </a:prstGeom>
          <a:solidFill>
            <a:srgbClr val="7C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cs typeface="黑体" panose="02010609060101010101" charset="-122"/>
              </a:rPr>
              <a:t>（五）matrix()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0105" y="2250440"/>
            <a:ext cx="76288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600" b="0">
                <a:ea typeface="黑体" panose="02010609060101010101" charset="-122"/>
                <a:cs typeface="黑体" panose="02010609060101010101" charset="-122"/>
              </a:rPr>
              <a:t>matrix() 函数可以看作是 skew()、scale()、rotate() 和 translate() 几个函数的缩写形式，通过 matrix() 函数可以同时定义所有 2D转换操作，其参数有6个，按照顺序分别为scaleX()、skewY()、skewX()、scaleY()、translateX()、translateY()，实例代码如下：</a:t>
            </a:r>
            <a:endParaRPr lang="zh-CN" altLang="en-US" sz="1600" b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" y="3969385"/>
            <a:ext cx="7508240" cy="42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713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思考与总结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1224915"/>
            <a:ext cx="2336165" cy="3531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7950" t="8833" r="7950" b="7567"/>
          <a:stretch>
            <a:fillRect/>
          </a:stretch>
        </p:blipFill>
        <p:spPr>
          <a:xfrm>
            <a:off x="1022350" y="1253490"/>
            <a:ext cx="4926330" cy="3672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45260" y="2628900"/>
            <a:ext cx="4079875" cy="922020"/>
          </a:xfrm>
          <a:prstGeom prst="rect">
            <a:avLst/>
          </a:prstGeom>
          <a:solidFill>
            <a:schemeClr val="bg1">
              <a:alpha val="63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3B64DA"/>
                </a:solidFill>
                <a:ea typeface="黑体" panose="02010609060101010101" charset="-122"/>
                <a:cs typeface="黑体" panose="02010609060101010101" charset="-122"/>
              </a:rPr>
              <a:t>如何使用CSS动画？秒杀专区如何布局及制作？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能力提升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105" y="1475105"/>
            <a:ext cx="3251200" cy="3251200"/>
          </a:xfrm>
          <a:prstGeom prst="rect">
            <a:avLst/>
          </a:prstGeom>
        </p:spPr>
      </p:pic>
      <p:sp>
        <p:nvSpPr>
          <p:cNvPr id="5" name="折角形 4"/>
          <p:cNvSpPr/>
          <p:nvPr/>
        </p:nvSpPr>
        <p:spPr>
          <a:xfrm>
            <a:off x="4384675" y="1437640"/>
            <a:ext cx="4020820" cy="939800"/>
          </a:xfrm>
          <a:prstGeom prst="foldedCorner">
            <a:avLst/>
          </a:prstGeom>
          <a:solidFill>
            <a:srgbClr val="3B6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290" tIns="71755" rIns="288290" bIns="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cs typeface="黑体" panose="02010609060101010101" charset="-122"/>
              </a:rPr>
              <a:t>请同学们基于本节学习的知识，完成以下任务：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384675" y="2519045"/>
            <a:ext cx="4020820" cy="682625"/>
          </a:xfrm>
          <a:prstGeom prst="roundRect">
            <a:avLst/>
          </a:prstGeom>
          <a:solidFill>
            <a:srgbClr val="7E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黑体" panose="02010609060101010101" charset="-122"/>
              </a:rPr>
              <a:t>1.完成首页新鲜好物模块的制作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384675" y="3266440"/>
            <a:ext cx="4020820" cy="684000"/>
          </a:xfrm>
          <a:prstGeom prst="roundRect">
            <a:avLst/>
          </a:prstGeom>
          <a:solidFill>
            <a:srgbClr val="7E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黑体" panose="02010609060101010101" charset="-122"/>
              </a:rPr>
              <a:t>2.完成首页人气推荐模块的制作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84675" y="4026535"/>
            <a:ext cx="4020820" cy="684000"/>
          </a:xfrm>
          <a:prstGeom prst="roundRect">
            <a:avLst/>
          </a:prstGeom>
          <a:solidFill>
            <a:srgbClr val="7E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黑体" panose="02010609060101010101" charset="-122"/>
              </a:rPr>
              <a:t>3.完成首页猜你喜欢模块的制作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任务训练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37640" y="1310640"/>
            <a:ext cx="6099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扫码进入课程网站，获取对应任务单，阅读任务目标，根据任务步骤，完成拓展任务并提交。</a:t>
            </a:r>
          </a:p>
        </p:txBody>
      </p:sp>
      <p:pic>
        <p:nvPicPr>
          <p:cNvPr id="2" name="图片 3" descr="QR 代码&#10;&#10;描述已自动生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4915" y="2379980"/>
            <a:ext cx="398399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rot="2700000">
            <a:off x="804079" y="1635573"/>
            <a:ext cx="1182276" cy="11822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>
            <a:off x="0" y="1"/>
            <a:ext cx="5143500" cy="5143500"/>
          </a:xfrm>
          <a:prstGeom prst="rtTriangle">
            <a:avLst/>
          </a:prstGeom>
          <a:solidFill>
            <a:srgbClr val="7F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0" name="直角三角形 29"/>
          <p:cNvSpPr/>
          <p:nvPr/>
        </p:nvSpPr>
        <p:spPr>
          <a:xfrm rot="13500000">
            <a:off x="-1339050" y="1950808"/>
            <a:ext cx="2645081" cy="2645081"/>
          </a:xfrm>
          <a:prstGeom prst="rtTriangle">
            <a:avLst/>
          </a:prstGeom>
          <a:solidFill>
            <a:srgbClr val="3B64DA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8" name="PA_矩形 7"/>
          <p:cNvSpPr/>
          <p:nvPr>
            <p:custDataLst>
              <p:tags r:id="rId2"/>
            </p:custDataLst>
          </p:nvPr>
        </p:nvSpPr>
        <p:spPr>
          <a:xfrm>
            <a:off x="5090795" y="2078355"/>
            <a:ext cx="28340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3C4D63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感谢观看！</a:t>
            </a:r>
            <a:endParaRPr kumimoji="0" lang="zh-CN" altLang="en-US" sz="4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71970" y="243205"/>
            <a:ext cx="2159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web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前端基础》</a:t>
            </a:r>
          </a:p>
        </p:txBody>
      </p:sp>
      <p:pic>
        <p:nvPicPr>
          <p:cNvPr id="23" name="图片 22" descr="20210312163356_65770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9740" y="167005"/>
            <a:ext cx="2526665" cy="518795"/>
          </a:xfrm>
          <a:prstGeom prst="rect">
            <a:avLst/>
          </a:prstGeom>
        </p:spPr>
      </p:pic>
      <p:sp>
        <p:nvSpPr>
          <p:cNvPr id="25" name="流程图: 过程 24"/>
          <p:cNvSpPr/>
          <p:nvPr/>
        </p:nvSpPr>
        <p:spPr>
          <a:xfrm>
            <a:off x="6880225" y="304165"/>
            <a:ext cx="36000" cy="216000"/>
          </a:xfrm>
          <a:prstGeom prst="flowChartProcess">
            <a:avLst/>
          </a:prstGeom>
          <a:solidFill>
            <a:srgbClr val="BA4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2146432" y="1265382"/>
            <a:ext cx="1639165" cy="1639165"/>
          </a:xfrm>
          <a:prstGeom prst="rect">
            <a:avLst/>
          </a:prstGeom>
          <a:noFill/>
          <a:ln w="19050">
            <a:solidFill>
              <a:srgbClr val="3B64DA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283642" y="-78311"/>
            <a:ext cx="1216800" cy="1216800"/>
          </a:xfrm>
          <a:prstGeom prst="rect">
            <a:avLst/>
          </a:prstGeom>
          <a:noFill/>
          <a:ln w="19050">
            <a:solidFill>
              <a:srgbClr val="3B64DA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 rot="2700000">
            <a:off x="780606" y="2341779"/>
            <a:ext cx="1619549" cy="1619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2" name="菱形 11"/>
          <p:cNvSpPr>
            <a:spLocks noChangeAspect="1"/>
          </p:cNvSpPr>
          <p:nvPr/>
        </p:nvSpPr>
        <p:spPr>
          <a:xfrm>
            <a:off x="508635" y="2078355"/>
            <a:ext cx="2158365" cy="2138045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 rot="2700000">
            <a:off x="753279" y="1584773"/>
            <a:ext cx="1182276" cy="11822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 rot="2700000">
            <a:off x="2710609" y="3018784"/>
            <a:ext cx="1201831" cy="12018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700000">
            <a:off x="1369060" y="1175385"/>
            <a:ext cx="1957070" cy="1957070"/>
          </a:xfrm>
          <a:prstGeom prst="rect">
            <a:avLst/>
          </a:prstGeom>
          <a:solidFill>
            <a:srgbClr val="7FA6F2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菱形 25"/>
          <p:cNvSpPr>
            <a:spLocks noChangeAspect="1"/>
          </p:cNvSpPr>
          <p:nvPr/>
        </p:nvSpPr>
        <p:spPr>
          <a:xfrm>
            <a:off x="2519045" y="2825750"/>
            <a:ext cx="1606550" cy="1588135"/>
          </a:xfrm>
          <a:prstGeom prst="diamond">
            <a:avLst/>
          </a:prstGeom>
          <a:blipFill rotWithShape="1"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27" name="图片 26" descr="8c3b413800f64c245bf708982ae5c9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" y="819150"/>
            <a:ext cx="2656205" cy="2657475"/>
          </a:xfrm>
          <a:prstGeom prst="diamond">
            <a:avLst/>
          </a:prstGeom>
        </p:spPr>
      </p:pic>
      <p:sp>
        <p:nvSpPr>
          <p:cNvPr id="29" name="直角三角形 28"/>
          <p:cNvSpPr/>
          <p:nvPr/>
        </p:nvSpPr>
        <p:spPr>
          <a:xfrm rot="13500000">
            <a:off x="-1221833" y="-203998"/>
            <a:ext cx="2411591" cy="2411591"/>
          </a:xfrm>
          <a:prstGeom prst="rtTriangle">
            <a:avLst/>
          </a:prstGeom>
          <a:solidFill>
            <a:srgbClr val="80A6F2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5400000">
            <a:off x="3608070" y="-2000885"/>
            <a:ext cx="1927225" cy="9144000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C92B0"/>
              </a:solidFill>
              <a:cs typeface="黑体" panose="02010609060101010101" charset="-122"/>
            </a:endParaRPr>
          </a:p>
        </p:txBody>
      </p:sp>
      <p:sp>
        <p:nvSpPr>
          <p:cNvPr id="18" name="PA_矩形 7"/>
          <p:cNvSpPr/>
          <p:nvPr>
            <p:custDataLst>
              <p:tags r:id="rId1"/>
            </p:custDataLst>
          </p:nvPr>
        </p:nvSpPr>
        <p:spPr>
          <a:xfrm>
            <a:off x="1799897" y="2218229"/>
            <a:ext cx="55448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sz="4000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</a:t>
            </a:r>
            <a:r>
              <a:rPr lang="zh-CN" sz="4000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八</a:t>
            </a:r>
            <a:r>
              <a:rPr sz="4000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首页内容区制作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项目背景</a:t>
            </a:r>
          </a:p>
        </p:txBody>
      </p:sp>
      <p:pic>
        <p:nvPicPr>
          <p:cNvPr id="11" name="图片 10" descr="C:\Users\Bonnie\Desktop\src=http _fbimg.fangxinxue.net_plan_202108_27_163006392973574.jpeg&amp;refer=http _fbimg.fangxinxue.net&amp;app=2002&amp;size=f9999,10000&amp;q=a80&amp;n=0&amp;g=0n&amp;fmt=jpeg.jpgsrc=http _fbimg.fangxinxue.net_plan_202108_27_163006392973574.jpeg&amp;refer=http _fbimg.fangxinxue.net&amp;app=2002&amp;size=f9999,10000&amp;q=a80&amp;n=0&amp;g=0n&amp;fmt=jpe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5547995" y="1853565"/>
            <a:ext cx="3206750" cy="2136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L 形 12"/>
          <p:cNvSpPr/>
          <p:nvPr/>
        </p:nvSpPr>
        <p:spPr>
          <a:xfrm rot="16200000">
            <a:off x="3912235" y="3415030"/>
            <a:ext cx="1462405" cy="1402715"/>
          </a:xfrm>
          <a:prstGeom prst="corner">
            <a:avLst>
              <a:gd name="adj1" fmla="val 8012"/>
              <a:gd name="adj2" fmla="val 9506"/>
            </a:avLst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6105" y="1379855"/>
            <a:ext cx="46424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首页也是商城的门面，不仅是形象的体现，也是大部分用户的必经之路。一个电商网站的首页很大程度上影响了用户的体验和品牌形象，制作一个优秀的首页可以增强用户的转化率，提升用户的购买体验。</a:t>
            </a:r>
          </a:p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城首页的内容区包含logo部分、导航部分、轮播图部分、秒杀专区、品牌直供、新鲜好物、人气推荐、猜你喜欢、底部导航和版权信息。要完成首页内容区的制作需要掌握HTML常用标签的使用方法、CSS的选择器使用方法、网页布局的方式、文本属性的设置、盒子模型的使用方式等知识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4" name="矩形 33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9510" y="1267460"/>
            <a:ext cx="7408545" cy="1247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4245" y="1130935"/>
            <a:ext cx="647065" cy="64706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84020" y="1476375"/>
            <a:ext cx="68840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本章节的主要任务是实现电商网站首页的内容区域，为了实现首页的内容区域，需要研究以下内容：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77595" y="1275080"/>
            <a:ext cx="359410" cy="359410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59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cs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60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cs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61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cs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22700" y="2677160"/>
            <a:ext cx="24060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首页广告轮播图的制作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01465" y="3127375"/>
            <a:ext cx="44665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/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首页内秒杀专区、品牌直供、新鲜好物、人气推荐、猜你喜欢区域的制作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08145" y="3637280"/>
            <a:ext cx="1808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/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首页底部信息制作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08145" y="4076700"/>
            <a:ext cx="1808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/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CSS3新增的选择器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0820" y="4516120"/>
            <a:ext cx="1605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/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CSS3的新增特性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38885" y="2641600"/>
            <a:ext cx="2298065" cy="2237105"/>
          </a:xfrm>
          <a:prstGeom prst="ellipse">
            <a:avLst/>
          </a:prstGeom>
          <a:solidFill>
            <a:srgbClr val="E8F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436370" y="2825750"/>
            <a:ext cx="1902460" cy="185166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21" name="弧形 20"/>
          <p:cNvSpPr/>
          <p:nvPr/>
        </p:nvSpPr>
        <p:spPr>
          <a:xfrm>
            <a:off x="1894205" y="2520315"/>
            <a:ext cx="2093595" cy="2479675"/>
          </a:xfrm>
          <a:prstGeom prst="arc">
            <a:avLst>
              <a:gd name="adj1" fmla="val 17209533"/>
              <a:gd name="adj2" fmla="val 4386527"/>
            </a:avLst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61080" y="2811780"/>
            <a:ext cx="237490" cy="231140"/>
            <a:chOff x="1357833" y="1607785"/>
            <a:chExt cx="3642430" cy="3642430"/>
          </a:xfrm>
        </p:grpSpPr>
        <p:sp>
          <p:nvSpPr>
            <p:cNvPr id="14" name="椭圆 13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173868" y="2423823"/>
              <a:ext cx="2010359" cy="2010353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04285" y="3233420"/>
            <a:ext cx="237490" cy="231140"/>
            <a:chOff x="1357833" y="1607785"/>
            <a:chExt cx="3642430" cy="3642430"/>
          </a:xfrm>
        </p:grpSpPr>
        <p:sp>
          <p:nvSpPr>
            <p:cNvPr id="28" name="椭圆 27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173868" y="2423823"/>
              <a:ext cx="2010359" cy="2010353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63975" y="3655060"/>
            <a:ext cx="237490" cy="231140"/>
            <a:chOff x="1357833" y="1607785"/>
            <a:chExt cx="3642430" cy="3642430"/>
          </a:xfrm>
        </p:grpSpPr>
        <p:sp>
          <p:nvSpPr>
            <p:cNvPr id="45" name="椭圆 44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173868" y="2423823"/>
              <a:ext cx="2010359" cy="2010353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804285" y="4076700"/>
            <a:ext cx="237490" cy="231140"/>
            <a:chOff x="1357833" y="1607785"/>
            <a:chExt cx="3642430" cy="3642430"/>
          </a:xfrm>
        </p:grpSpPr>
        <p:sp>
          <p:nvSpPr>
            <p:cNvPr id="48" name="椭圆 47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173868" y="2423823"/>
              <a:ext cx="2010359" cy="2010353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61080" y="4498340"/>
            <a:ext cx="237490" cy="231140"/>
            <a:chOff x="1357833" y="1607785"/>
            <a:chExt cx="3642430" cy="3642430"/>
          </a:xfrm>
        </p:grpSpPr>
        <p:sp>
          <p:nvSpPr>
            <p:cNvPr id="40" name="椭圆 39"/>
            <p:cNvSpPr/>
            <p:nvPr/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173868" y="2423823"/>
              <a:ext cx="2010359" cy="2010353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学习目标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86105" y="1461788"/>
            <a:ext cx="2217420" cy="3276140"/>
            <a:chOff x="2055" y="2500"/>
            <a:chExt cx="7230" cy="3824"/>
          </a:xfrm>
        </p:grpSpPr>
        <p:sp>
          <p:nvSpPr>
            <p:cNvPr id="17" name="圆角矩形 7"/>
            <p:cNvSpPr/>
            <p:nvPr/>
          </p:nvSpPr>
          <p:spPr>
            <a:xfrm>
              <a:off x="2055" y="2718"/>
              <a:ext cx="7230" cy="3606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3B64D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8"/>
            <p:cNvSpPr/>
            <p:nvPr/>
          </p:nvSpPr>
          <p:spPr>
            <a:xfrm>
              <a:off x="2492" y="3136"/>
              <a:ext cx="6791" cy="26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1.认识前端开发相关规范；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2.理解网页轮播图的制作方法；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3.掌握主页页面内容的制作方法；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4.认识CSS3的选择器；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5.了解CSS3的新增特性；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6.认识CSS3的动画。</a:t>
              </a:r>
            </a:p>
          </p:txBody>
        </p:sp>
        <p:sp>
          <p:nvSpPr>
            <p:cNvPr id="19" name="圆角矩形 11"/>
            <p:cNvSpPr/>
            <p:nvPr/>
          </p:nvSpPr>
          <p:spPr>
            <a:xfrm>
              <a:off x="3339" y="2500"/>
              <a:ext cx="4625" cy="498"/>
            </a:xfrm>
            <a:prstGeom prst="roundRect">
              <a:avLst>
                <a:gd name="adj" fmla="val 16667"/>
              </a:avLst>
            </a:prstGeom>
            <a:solidFill>
              <a:srgbClr val="3B64DA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2"/>
            <p:cNvSpPr txBox="1"/>
            <p:nvPr/>
          </p:nvSpPr>
          <p:spPr>
            <a:xfrm>
              <a:off x="3482" y="2552"/>
              <a:ext cx="4405" cy="3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spc="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知识目标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81705" y="1461692"/>
            <a:ext cx="2217420" cy="3276188"/>
            <a:chOff x="2055" y="2439"/>
            <a:chExt cx="7230" cy="3846"/>
          </a:xfrm>
        </p:grpSpPr>
        <p:sp>
          <p:nvSpPr>
            <p:cNvPr id="5" name="圆角矩形 7"/>
            <p:cNvSpPr/>
            <p:nvPr/>
          </p:nvSpPr>
          <p:spPr>
            <a:xfrm>
              <a:off x="2055" y="2658"/>
              <a:ext cx="7230" cy="3627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3B64D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8"/>
            <p:cNvSpPr/>
            <p:nvPr/>
          </p:nvSpPr>
          <p:spPr>
            <a:xfrm>
              <a:off x="2303" y="3079"/>
              <a:ext cx="6824" cy="27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1.能在项目用应用前端开发规范；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2.能独立轮播图的制作；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3.能熟练使用CSS3的选择器；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4.能熟练使用CSS3的新增特性；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5.能熟练使用CSS3的动画。</a:t>
              </a:r>
            </a:p>
          </p:txBody>
        </p:sp>
        <p:sp>
          <p:nvSpPr>
            <p:cNvPr id="9" name="圆角矩形 11"/>
            <p:cNvSpPr/>
            <p:nvPr/>
          </p:nvSpPr>
          <p:spPr>
            <a:xfrm>
              <a:off x="3401" y="2439"/>
              <a:ext cx="4418" cy="508"/>
            </a:xfrm>
            <a:prstGeom prst="roundRect">
              <a:avLst>
                <a:gd name="adj" fmla="val 16667"/>
              </a:avLst>
            </a:prstGeom>
            <a:solidFill>
              <a:srgbClr val="3B64DA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12"/>
            <p:cNvSpPr txBox="1"/>
            <p:nvPr/>
          </p:nvSpPr>
          <p:spPr>
            <a:xfrm>
              <a:off x="3549" y="2491"/>
              <a:ext cx="4281" cy="3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spc="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技能目标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40475" y="1461135"/>
            <a:ext cx="2217420" cy="3276869"/>
            <a:chOff x="2055" y="2413"/>
            <a:chExt cx="7230" cy="3825"/>
          </a:xfrm>
        </p:grpSpPr>
        <p:sp>
          <p:nvSpPr>
            <p:cNvPr id="12" name="圆角矩形 7"/>
            <p:cNvSpPr/>
            <p:nvPr/>
          </p:nvSpPr>
          <p:spPr>
            <a:xfrm>
              <a:off x="2055" y="2636"/>
              <a:ext cx="7230" cy="3602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3B64D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8"/>
            <p:cNvSpPr/>
            <p:nvPr/>
          </p:nvSpPr>
          <p:spPr>
            <a:xfrm>
              <a:off x="2376" y="3050"/>
              <a:ext cx="6729" cy="22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1锻炼学生与设计、后端等部门的沟通协调能力；</a:t>
              </a:r>
            </a:p>
            <a:p>
              <a:pPr marL="0" marR="0" lvl="0" indent="0" algn="l" defTabSz="914400" rtl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2培养学生养成良好的选择器命名习惯。</a:t>
              </a:r>
            </a:p>
          </p:txBody>
        </p:sp>
        <p:sp>
          <p:nvSpPr>
            <p:cNvPr id="14" name="圆角矩形 11"/>
            <p:cNvSpPr/>
            <p:nvPr/>
          </p:nvSpPr>
          <p:spPr>
            <a:xfrm>
              <a:off x="3496" y="2413"/>
              <a:ext cx="4371" cy="498"/>
            </a:xfrm>
            <a:prstGeom prst="roundRect">
              <a:avLst>
                <a:gd name="adj" fmla="val 16667"/>
              </a:avLst>
            </a:prstGeom>
            <a:solidFill>
              <a:srgbClr val="3B64DA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12"/>
            <p:cNvSpPr txBox="1"/>
            <p:nvPr/>
          </p:nvSpPr>
          <p:spPr>
            <a:xfrm>
              <a:off x="3537" y="2469"/>
              <a:ext cx="4405" cy="3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spc="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素养目标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14020" y="1514475"/>
            <a:ext cx="3343275" cy="14859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fontScale="900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任务一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首页内容区信息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策划</a:t>
            </a:r>
          </a:p>
        </p:txBody>
      </p:sp>
      <p:pic>
        <p:nvPicPr>
          <p:cNvPr id="4" name="图片 3" descr="C:\Users\Bonnie\Desktop\src=http _images.edutt.com_plan_202010_12_160248652999726.png&amp;refer=http _images.edutt.com&amp;app=2002&amp;size=f9999,10000&amp;q=a80&amp;n=0&amp;g=0n&amp;fmt=jpeg.jpgsrc=http _images.edutt.com_plan_202010_12_160248652999726.png&amp;refer=http _images.edutt.com&amp;app=2002&amp;size=f9999,10000&amp;q=a80&amp;n=0&amp;g=0n&amp;fmt=jpe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3757295" y="885825"/>
            <a:ext cx="5129530" cy="3204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>
                <a:alpha val="2000"/>
              </a:srgbClr>
            </a:solidFill>
          </a:ln>
          <a:effectLst>
            <a:outerShdw blurRad="444500" dist="127000" dir="2700000" algn="tl" rotWithShape="0">
              <a:srgbClr val="000000">
                <a:alpha val="15000"/>
              </a:srgbClr>
            </a:outerShdw>
          </a:effectLst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265118" y="4"/>
            <a:ext cx="1423045" cy="1143009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65118" y="1257314"/>
            <a:ext cx="1423045" cy="57151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265118" y="3200388"/>
            <a:ext cx="1423045" cy="1943112"/>
          </a:xfrm>
          <a:prstGeom prst="rect">
            <a:avLst/>
          </a:prstGeom>
          <a:solidFill>
            <a:srgbClr val="7FA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7"/>
          <p:cNvSpPr/>
          <p:nvPr>
            <p:custDataLst>
              <p:tags r:id="rId1"/>
            </p:custDataLst>
          </p:nvPr>
        </p:nvSpPr>
        <p:spPr>
          <a:xfrm>
            <a:off x="944049" y="238675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 rot="2700000">
            <a:off x="204067" y="205789"/>
            <a:ext cx="526786" cy="526786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2700000">
            <a:off x="638680" y="677642"/>
            <a:ext cx="253434" cy="25343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749050" y="98188"/>
            <a:ext cx="174920" cy="17492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121926" y="688984"/>
            <a:ext cx="136047" cy="136047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6230" y="1576070"/>
            <a:ext cx="2686685" cy="499745"/>
          </a:xfrm>
          <a:prstGeom prst="rect">
            <a:avLst/>
          </a:prstGeom>
          <a:noFill/>
          <a:ln w="19050">
            <a:solidFill>
              <a:srgbClr val="3B64DA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452880"/>
            <a:ext cx="2898775" cy="527050"/>
          </a:xfrm>
          <a:prstGeom prst="rect">
            <a:avLst/>
          </a:prstGeom>
          <a:solidFill>
            <a:srgbClr val="3B64D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一、前端项目开发规范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95655" y="2367915"/>
            <a:ext cx="7638415" cy="2351405"/>
          </a:xfrm>
          <a:prstGeom prst="roundRect">
            <a:avLst>
              <a:gd name="adj" fmla="val 5196"/>
            </a:avLst>
          </a:prstGeom>
          <a:solidFill>
            <a:srgbClr val="96B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755" rIns="0" bIns="720090" rtlCol="0" anchor="ctr"/>
          <a:lstStyle/>
          <a:p>
            <a:pPr indent="457200" algn="l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9610" y="2367915"/>
            <a:ext cx="254000" cy="487045"/>
          </a:xfrm>
          <a:prstGeom prst="roundRect">
            <a:avLst/>
          </a:prstGeom>
          <a:solidFill>
            <a:srgbClr val="3D7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1400" y="24364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前端岗位</a:t>
            </a:r>
            <a:endParaRPr lang="zh-CN" altLang="en-US" b="1">
              <a:solidFill>
                <a:schemeClr val="bg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688465" y="2855595"/>
            <a:ext cx="67564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41400" y="2879725"/>
            <a:ext cx="715391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前端岗位作为开发团队中重要的组成部分，也需要和后端岗位一样按照相关的开发规范进行代码编写，不规范的代码编写会对团队的配合及以后的维护造成困难。所以每个公司、每个团队都有自己的一套规范和文档。</a:t>
            </a:r>
            <a:endParaRPr lang="zh-CN" altLang="en-US" b="0">
              <a:solidFill>
                <a:schemeClr val="bg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1892;#589952;"/>
  <p:tag name="ISLIDE.ICON" val="#36895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140.5307086614175,&quot;width&quot;:4605.398425196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0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1-04-01T15:44:12&quot;,&quot;maxSize&quot;:{&quot;size1&quot;:32.5},&quot;minSize&quot;:{&quot;size1&quot;:27.600000000000001},&quot;normalSize&quot;:{&quot;size1&quot;:32.5},&quot;subLayout&quot;:[{&quot;id&quot;:&quot;2021-04-01T15:44:12&quot;,&quot;margin&quot;:{&quot;bottom&quot;:8.0430002212524414,&quot;left&quot;:2.5399999618530273,&quot;right&quot;:0.026000002399086952,&quot;top&quot;:5.5029997825622559},&quot;type&quot;:0},{&quot;id&quot;:&quot;2021-04-01T15:44:12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SLIDE_CAN_ADD_NAVIGATION" val="1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60656f654054ed1e2fb8094f"/>
  <p:tag name="KSO_WM_TEMPLATE_ASSEMBLE_GROUPID" val="60656f654054ed1e2fb8094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c843ecdca2843529f042c62df2a7a5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0e6f0937e344e7cbc888cc755b3db07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f"/>
  <p:tag name="KSO_WM_TEMPLATE_ASSEMBLE_GROUPID" val="60656f654054ed1e2fb8094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786dfddc6a4482fad0c30733a9568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bcfbcf65e094c4b88411179705d5a1d"/>
  <p:tag name="KSO_WM_UNIT_SUPPORT_UNIT_TYPE" val="[&quot;d&quot;]"/>
  <p:tag name="KSO_WM_TEMPLATE_ASSEMBLE_XID" val="60656f654054ed1e2fb8094f"/>
  <p:tag name="KSO_WM_TEMPLATE_ASSEMBLE_GROUPID" val="60656f654054ed1e2fb8094f"/>
  <p:tag name="KSO_WM_UNIT_PICTURE_CLIP_FLAG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90c1289276d743fab4505b5e48370b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9c843ecdca2843529f042c62df2a7a50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654054ed1e2fb8094f"/>
  <p:tag name="KSO_WM_TEMPLATE_ASSEMBLE_GROUPID" val="60656f654054ed1e2fb8094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760392e15c546d0951f20b38252ffa0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9c843ecdca2843529f042c62df2a7a50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654054ed1e2fb8094f"/>
  <p:tag name="KSO_WM_TEMPLATE_ASSEMBLE_GROUPID" val="60656f654054ed1e2fb8094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8fcda457d641738446929f52f5cdc7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9c843ecdca2843529f042c62df2a7a50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60656f654054ed1e2fb8094f"/>
  <p:tag name="KSO_WM_TEMPLATE_ASSEMBLE_GROUPID" val="60656f654054ed1e2fb8094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61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11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3&quot;,&quot;maxSize&quot;:{&quot;size1&quot;:31.100000000000001},&quot;minSize&quot;:{&quot;size1&quot;:26.699999999999999},&quot;normalSize&quot;:{&quot;size1&quot;:26.700185185185187},&quot;subLayout&quot;:[{&quot;id&quot;:&quot;2021-04-01T15:01:33&quot;,&quot;margin&quot;:{&quot;bottom&quot;:0.026000002399086952,&quot;left&quot;:5.0799999237060547,&quot;right&quot;:6.7729997634887695,&quot;top&quot;:2.9630000591278076},&quot;type&quot;:0},{&quot;id&quot;:&quot;2021-04-01T15:01:33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b4054ed1e2fb7f9b4"/>
  <p:tag name="KSO_WM_TEMPLATE_ASSEMBLE_GROUPID" val="60656e7b4054ed1e2fb7f9b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11_1*i*1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b4054ed1e2fb7f9b4"/>
  <p:tag name="KSO_WM_TEMPLATE_ASSEMBLE_GROUPID" val="60656e7b4054ed1e2fb7f9b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611_1*i*3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365081e87b648178ddc3d515a88a6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300"/>
  <p:tag name="KSO_WM_TEMPLATE_ASSEMBLE_XID" val="60656e7b4054ed1e2fb7f9b4"/>
  <p:tag name="KSO_WM_TEMPLATE_ASSEMBLE_GROUPID" val="60656e7b4054ed1e2fb7f9b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Other"/>
  <p:tag name="APPLYORDER" val="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SubTitle"/>
  <p:tag name="APPLY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7月7日"/>
  <p:tag name="POCKET_APPLY_TYPE" val="Slide"/>
  <p:tag name="APPLYTYPE" val="Text"/>
  <p:tag name="APPLY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611_1*i*2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b4054ed1e2fb7f9b4"/>
  <p:tag name="KSO_WM_TEMPLATE_ASSEMBLE_GROUPID" val="60656e7b4054ed1e2fb7f9b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0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1-04-01T15:44:12&quot;,&quot;maxSize&quot;:{&quot;size1&quot;:32.5},&quot;minSize&quot;:{&quot;size1&quot;:27.600000000000001},&quot;normalSize&quot;:{&quot;size1&quot;:32.5},&quot;subLayout&quot;:[{&quot;id&quot;:&quot;2021-04-01T15:44:12&quot;,&quot;margin&quot;:{&quot;bottom&quot;:8.0430002212524414,&quot;left&quot;:2.5399999618530273,&quot;right&quot;:0.026000002399086952,&quot;top&quot;:5.5029997825622559},&quot;type&quot;:0},{&quot;id&quot;:&quot;2021-04-01T15:44:12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SLIDE_CAN_ADD_NAVIGATION" val="1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60656f654054ed1e2fb8094f"/>
  <p:tag name="KSO_WM_TEMPLATE_ASSEMBLE_GROUPID" val="60656f654054ed1e2fb8094f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c843ecdca2843529f042c62df2a7a5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0e6f0937e344e7cbc888cc755b3db07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f"/>
  <p:tag name="KSO_WM_TEMPLATE_ASSEMBLE_GROUPID" val="60656f654054ed1e2fb8094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786dfddc6a4482fad0c30733a9568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bcfbcf65e094c4b88411179705d5a1d"/>
  <p:tag name="KSO_WM_UNIT_SUPPORT_UNIT_TYPE" val="[&quot;d&quot;]"/>
  <p:tag name="KSO_WM_TEMPLATE_ASSEMBLE_XID" val="60656f654054ed1e2fb8094f"/>
  <p:tag name="KSO_WM_TEMPLATE_ASSEMBLE_GROUPID" val="60656f654054ed1e2fb8094f"/>
  <p:tag name="KSO_WM_UNIT_PICTURE_CLIP_FLAG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90c1289276d743fab4505b5e48370bea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9c843ecdca2843529f042c62df2a7a50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654054ed1e2fb8094f"/>
  <p:tag name="KSO_WM_TEMPLATE_ASSEMBLE_GROUPID" val="60656f654054ed1e2fb8094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760392e15c546d0951f20b38252ffa0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9c843ecdca2843529f042c62df2a7a50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654054ed1e2fb8094f"/>
  <p:tag name="KSO_WM_TEMPLATE_ASSEMBLE_GROUPID" val="60656f654054ed1e2fb8094f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8e8fcda457d641738446929f52f5cdc7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9c843ecdca2843529f042c62df2a7a50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60656f654054ed1e2fb8094f"/>
  <p:tag name="KSO_WM_TEMPLATE_ASSEMBLE_GROUPID" val="60656f654054ed1e2fb8094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8611_1*i*7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b4054ed1e2fb7f9b4"/>
  <p:tag name="KSO_WM_TEMPLATE_ASSEMBLE_GROUPID" val="60656e7b4054ed1e2fb7f9b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11_1*a*1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804887256f421f8d3ae95ea41b11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44e1ad5eab84d15bb8152b0e120e00b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4"/>
  <p:tag name="KSO_WM_TEMPLATE_ASSEMBLE_GROUPID" val="60656e7b4054ed1e2fb7f9b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1892;#589952;"/>
  <p:tag name="ISLIDE.ICON" val="#368956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自定义 168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C4D6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</TotalTime>
  <Words>1227</Words>
  <Application>Microsoft Office PowerPoint</Application>
  <PresentationFormat>全屏显示(16:9)</PresentationFormat>
  <Paragraphs>136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黑体</vt:lpstr>
      <vt:lpstr>宋体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Administrator</cp:lastModifiedBy>
  <cp:revision>539</cp:revision>
  <dcterms:created xsi:type="dcterms:W3CDTF">2019-06-21T02:16:00Z</dcterms:created>
  <dcterms:modified xsi:type="dcterms:W3CDTF">2022-05-29T13:37:29Z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v1.0_mb_E2QpawOMBC5+dMJ4NzsUIQ==</vt:lpwstr>
  </property>
  <property fmtid="{D5CDD505-2E9C-101B-9397-08002B2CF9AE}" pid="4" name="ICV">
    <vt:lpwstr>C0D83582DF4849AC807483AC1BD13007</vt:lpwstr>
  </property>
</Properties>
</file>